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F7"/>
    <a:srgbClr val="FF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040" autoAdjust="0"/>
  </p:normalViewPr>
  <p:slideViewPr>
    <p:cSldViewPr>
      <p:cViewPr>
        <p:scale>
          <a:sx n="66" d="100"/>
          <a:sy n="66" d="100"/>
        </p:scale>
        <p:origin x="-978" y="-45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2CA48-3ECA-410D-8150-0FCAC895443B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F0B11-CD7E-4074-BB72-8BFDB38E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794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F0B11-CD7E-4074-BB72-8BFDB38E1B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492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84835" y="217887"/>
            <a:ext cx="4363205" cy="44203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201027" y="6547304"/>
            <a:ext cx="1666240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86334" y="6547304"/>
            <a:ext cx="1747520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6164" y="187452"/>
            <a:ext cx="2942843" cy="5654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3694" y="229349"/>
            <a:ext cx="4285741" cy="3693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23694" y="229349"/>
            <a:ext cx="4286250" cy="369570"/>
          </a:xfrm>
          <a:prstGeom prst="rect">
            <a:avLst/>
          </a:prstGeom>
          <a:ln w="9525">
            <a:solidFill>
              <a:srgbClr val="BD4A47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892175">
              <a:lnSpc>
                <a:spcPct val="100000"/>
              </a:lnSpc>
              <a:spcBef>
                <a:spcPts val="325"/>
              </a:spcBef>
            </a:pPr>
            <a:r>
              <a:rPr sz="1800" b="1" spc="-20" dirty="0">
                <a:solidFill>
                  <a:srgbClr val="FFFFFF"/>
                </a:solidFill>
                <a:latin typeface="맑은 고딕"/>
                <a:cs typeface="맑은 고딕"/>
              </a:rPr>
              <a:t>Word </a:t>
            </a: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Counts &amp;</a:t>
            </a:r>
            <a:r>
              <a:rPr sz="1800" b="1" spc="1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LEXILE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dt" sz="half" idx="6"/>
          </p:nvPr>
        </p:nvSpPr>
        <p:spPr>
          <a:xfrm>
            <a:off x="186334" y="6547304"/>
            <a:ext cx="3166466" cy="17761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lang="en-US" spc="-10" dirty="0" smtClean="0"/>
              <a:t>Vivid Reading with Fiction &amp; Nonfiction </a:t>
            </a:r>
            <a:r>
              <a:rPr lang="en-US" spc="-10" dirty="0" smtClean="0"/>
              <a:t>Master</a:t>
            </a:r>
            <a:endParaRPr spc="-10" dirty="0"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758254"/>
              </p:ext>
            </p:extLst>
          </p:nvPr>
        </p:nvGraphicFramePr>
        <p:xfrm>
          <a:off x="101154" y="830325"/>
          <a:ext cx="8963023" cy="55446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6030"/>
                <a:gridCol w="1257934"/>
                <a:gridCol w="1254760"/>
                <a:gridCol w="1254760"/>
                <a:gridCol w="1254760"/>
                <a:gridCol w="1430020"/>
                <a:gridCol w="1254759"/>
              </a:tblGrid>
              <a:tr h="291846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SB1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SB2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SB3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9184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WC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10" dirty="0">
                          <a:latin typeface="맑은 고딕"/>
                          <a:cs typeface="맑은 고딕"/>
                        </a:rPr>
                        <a:t>Lexile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WC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10" dirty="0">
                          <a:latin typeface="맑은 고딕"/>
                          <a:cs typeface="맑은 고딕"/>
                        </a:rPr>
                        <a:t>Lexile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WC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10" dirty="0">
                          <a:latin typeface="맑은 고딕"/>
                          <a:cs typeface="맑은 고딕"/>
                        </a:rPr>
                        <a:t>Lexile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smtClean="0">
                          <a:latin typeface="맑은 고딕"/>
                          <a:cs typeface="맑은 고딕"/>
                        </a:rPr>
                        <a:t>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380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390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smtClean="0">
                          <a:latin typeface="맑은 고딕"/>
                          <a:cs typeface="맑은 고딕"/>
                        </a:rPr>
                        <a:t>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320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450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7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smtClean="0">
                          <a:latin typeface="맑은 고딕"/>
                          <a:cs typeface="맑은 고딕"/>
                        </a:rPr>
                        <a:t>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420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99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490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smtClean="0">
                          <a:latin typeface="맑은 고딕"/>
                          <a:cs typeface="맑은 고딕"/>
                        </a:rPr>
                        <a:t>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410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480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99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smtClean="0">
                          <a:latin typeface="맑은 고딕"/>
                          <a:cs typeface="맑은 고딕"/>
                        </a:rPr>
                        <a:t>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480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98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510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smtClean="0">
                          <a:latin typeface="맑은 고딕"/>
                          <a:cs typeface="맑은 고딕"/>
                        </a:rPr>
                        <a:t>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540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smtClean="0">
                          <a:latin typeface="맑은 고딕"/>
                          <a:cs typeface="맑은 고딕"/>
                        </a:rPr>
                        <a:t>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420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99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620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7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smtClean="0">
                          <a:latin typeface="맑은 고딕"/>
                          <a:cs typeface="맑은 고딕"/>
                        </a:rPr>
                        <a:t>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420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500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500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smtClean="0">
                          <a:latin typeface="맑은 고딕"/>
                          <a:cs typeface="맑은 고딕"/>
                        </a:rPr>
                        <a:t>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450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84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410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430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smtClean="0">
                          <a:latin typeface="맑은 고딕"/>
                          <a:cs typeface="맑은 고딕"/>
                        </a:rPr>
                        <a:t>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86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430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102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480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smtClean="0">
                          <a:latin typeface="맑은 고딕"/>
                          <a:cs typeface="맑은 고딕"/>
                        </a:rPr>
                        <a:t>11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72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102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smtClean="0">
                          <a:latin typeface="맑은 고딕"/>
                          <a:cs typeface="맑은 고딕"/>
                        </a:rPr>
                        <a:t>12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570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99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719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smtClean="0">
                          <a:latin typeface="맑은 고딕"/>
                          <a:cs typeface="맑은 고딕"/>
                        </a:rPr>
                        <a:t>13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72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340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480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102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530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smtClean="0">
                          <a:latin typeface="맑은 고딕"/>
                          <a:cs typeface="맑은 고딕"/>
                        </a:rPr>
                        <a:t>14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460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430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99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500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58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smtClean="0">
                          <a:latin typeface="맑은 고딕"/>
                          <a:cs typeface="맑은 고딕"/>
                        </a:rPr>
                        <a:t>15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420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84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490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490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2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smtClean="0">
                          <a:latin typeface="맑은 고딕"/>
                          <a:cs typeface="맑은 고딕"/>
                        </a:rPr>
                        <a:t>16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360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84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610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102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dirty="0" smtClean="0">
                          <a:latin typeface="맑은 고딕"/>
                          <a:cs typeface="맑은 고딕"/>
                        </a:rPr>
                        <a:t>470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b="1" spc="-10" dirty="0">
                          <a:latin typeface="맑은 고딕"/>
                          <a:cs typeface="맑은 고딕"/>
                        </a:rPr>
                        <a:t>Average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lang="en-US" sz="1200" b="1" dirty="0" smtClean="0">
                          <a:latin typeface="맑은 고딕"/>
                          <a:cs typeface="맑은 고딕"/>
                        </a:rPr>
                        <a:t>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lang="en-US" sz="1200" b="1" dirty="0" smtClean="0">
                          <a:latin typeface="맑은 고딕"/>
                          <a:cs typeface="맑은 고딕"/>
                        </a:rPr>
                        <a:t>391.88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lang="en-US" sz="1200" b="1" dirty="0" smtClean="0">
                          <a:latin typeface="맑은 고딕"/>
                          <a:cs typeface="맑은 고딕"/>
                        </a:rPr>
                        <a:t>85</a:t>
                      </a:r>
                      <a:endParaRPr sz="1200" b="1" dirty="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lang="en-US" sz="1200" b="1" dirty="0" smtClean="0">
                          <a:latin typeface="맑은 고딕"/>
                          <a:cs typeface="맑은 고딕"/>
                        </a:rPr>
                        <a:t>453.13</a:t>
                      </a:r>
                      <a:endParaRPr sz="1200" b="1" dirty="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lang="en-US" sz="1200" b="1" dirty="0" smtClean="0">
                          <a:latin typeface="맑은 고딕"/>
                          <a:cs typeface="맑은 고딕"/>
                        </a:rPr>
                        <a:t>100</a:t>
                      </a:r>
                      <a:endParaRPr sz="1200" b="1" dirty="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lang="en-US" sz="1200" b="1" dirty="0" smtClean="0">
                          <a:latin typeface="맑은 고딕"/>
                          <a:cs typeface="맑은 고딕"/>
                        </a:rPr>
                        <a:t>528.75</a:t>
                      </a:r>
                      <a:endParaRPr sz="1200" b="1" dirty="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30651" y="187452"/>
            <a:ext cx="2753868" cy="5654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3694" y="229349"/>
            <a:ext cx="4285741" cy="3693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23694" y="229349"/>
            <a:ext cx="4286250" cy="369570"/>
          </a:xfrm>
          <a:prstGeom prst="rect">
            <a:avLst/>
          </a:prstGeom>
          <a:ln w="9525">
            <a:solidFill>
              <a:srgbClr val="BD4A47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86155">
              <a:lnSpc>
                <a:spcPct val="100000"/>
              </a:lnSpc>
              <a:spcBef>
                <a:spcPts val="325"/>
              </a:spcBef>
            </a:pP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Book 1 </a:t>
            </a:r>
            <a:r>
              <a:rPr sz="1800" b="1" spc="-35" dirty="0">
                <a:solidFill>
                  <a:srgbClr val="FFFFFF"/>
                </a:solidFill>
                <a:latin typeface="맑은 고딕"/>
                <a:cs typeface="맑은 고딕"/>
              </a:rPr>
              <a:t>Target</a:t>
            </a:r>
            <a:r>
              <a:rPr sz="1800" b="1" spc="-2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맑은 고딕"/>
                <a:cs typeface="맑은 고딕"/>
              </a:rPr>
              <a:t>Words</a:t>
            </a:r>
            <a:endParaRPr sz="1800">
              <a:latin typeface="맑은 고딕"/>
              <a:cs typeface="맑은 고딕"/>
            </a:endParaRPr>
          </a:p>
        </p:txBody>
      </p:sp>
      <p:graphicFrame>
        <p:nvGraphicFramePr>
          <p:cNvPr id="10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314158"/>
              </p:ext>
            </p:extLst>
          </p:nvPr>
        </p:nvGraphicFramePr>
        <p:xfrm>
          <a:off x="303655" y="752856"/>
          <a:ext cx="8459344" cy="5571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2884"/>
                <a:gridCol w="1254410"/>
                <a:gridCol w="1254410"/>
                <a:gridCol w="1254410"/>
                <a:gridCol w="1254410"/>
                <a:gridCol w="1254410"/>
                <a:gridCol w="1254410"/>
              </a:tblGrid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coach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shout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whistle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except for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2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butterfly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chase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laugh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realize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necklace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shell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crab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parents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fever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checkup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practice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eye</a:t>
                      </a:r>
                      <a:r>
                        <a:rPr lang="en-US" sz="13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chart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glasses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eyesight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adventure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sail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taste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natural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sugar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uncomfortable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7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excellent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female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probably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serious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medical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cheer up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mail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receive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believe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9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mow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lawn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cupcake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lemonade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garage sale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squirrel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vegetable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stomach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pepper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street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guess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office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again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hero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steel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rough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crack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newspaper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nervous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favorite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polka-dot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pay attention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clown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candy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own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failure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success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wealthy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husband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wife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couple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secret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agree with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record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volcano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earth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liquid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</a:tbl>
          </a:graphicData>
        </a:graphic>
      </p:graphicFrame>
      <p:sp>
        <p:nvSpPr>
          <p:cNvPr id="9" name="object 6"/>
          <p:cNvSpPr txBox="1">
            <a:spLocks noGrp="1"/>
          </p:cNvSpPr>
          <p:nvPr>
            <p:ph type="dt" sz="half" idx="6"/>
          </p:nvPr>
        </p:nvSpPr>
        <p:spPr>
          <a:xfrm>
            <a:off x="186334" y="6547304"/>
            <a:ext cx="3166466" cy="17761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lang="en-US" spc="-10" dirty="0" smtClean="0"/>
              <a:t>Vivid Reading with Fiction &amp; Nonfiction </a:t>
            </a:r>
            <a:r>
              <a:rPr lang="en-US" spc="-10" dirty="0" smtClean="0"/>
              <a:t>Master</a:t>
            </a:r>
            <a:endParaRPr spc="-1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30651" y="187452"/>
            <a:ext cx="2753868" cy="5654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3694" y="229349"/>
            <a:ext cx="4285741" cy="3693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23694" y="229349"/>
            <a:ext cx="4286250" cy="369570"/>
          </a:xfrm>
          <a:prstGeom prst="rect">
            <a:avLst/>
          </a:prstGeom>
          <a:ln w="9525">
            <a:solidFill>
              <a:srgbClr val="BD4A47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86155">
              <a:lnSpc>
                <a:spcPct val="100000"/>
              </a:lnSpc>
              <a:spcBef>
                <a:spcPts val="325"/>
              </a:spcBef>
            </a:pP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Book 2 </a:t>
            </a:r>
            <a:r>
              <a:rPr sz="1800" b="1" spc="-35" dirty="0">
                <a:solidFill>
                  <a:srgbClr val="FFFFFF"/>
                </a:solidFill>
                <a:latin typeface="맑은 고딕"/>
                <a:cs typeface="맑은 고딕"/>
              </a:rPr>
              <a:t>Target</a:t>
            </a:r>
            <a:r>
              <a:rPr sz="1800" b="1" spc="-2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맑은 고딕"/>
                <a:cs typeface="맑은 고딕"/>
              </a:rPr>
              <a:t>Words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7" name="object 6"/>
          <p:cNvSpPr txBox="1">
            <a:spLocks noGrp="1"/>
          </p:cNvSpPr>
          <p:nvPr>
            <p:ph type="dt" sz="half" idx="6"/>
          </p:nvPr>
        </p:nvSpPr>
        <p:spPr>
          <a:xfrm>
            <a:off x="186334" y="6547304"/>
            <a:ext cx="3166466" cy="17761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lang="en-US" spc="-10" dirty="0" smtClean="0"/>
              <a:t>Vivid Reading with Fiction &amp; Nonfiction </a:t>
            </a:r>
            <a:r>
              <a:rPr lang="en-US" spc="-10" dirty="0" smtClean="0"/>
              <a:t>Master</a:t>
            </a:r>
            <a:endParaRPr spc="-10" dirty="0"/>
          </a:p>
        </p:txBody>
      </p:sp>
      <p:graphicFrame>
        <p:nvGraphicFramePr>
          <p:cNvPr id="8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909478"/>
              </p:ext>
            </p:extLst>
          </p:nvPr>
        </p:nvGraphicFramePr>
        <p:xfrm>
          <a:off x="303655" y="752856"/>
          <a:ext cx="8459344" cy="5571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2884"/>
                <a:gridCol w="1254410"/>
                <a:gridCol w="1254410"/>
                <a:gridCol w="1254410"/>
                <a:gridCol w="1254410"/>
                <a:gridCol w="1254410"/>
                <a:gridCol w="1254410"/>
              </a:tblGrid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toilet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scrub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closet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avoid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chore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2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reply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suggest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wise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crop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potato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blood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nurse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needle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bone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Canada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roof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vase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penguin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squid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sharp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invention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frozen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treat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soda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delicious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refreshing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7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generous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whatever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filled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cider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explore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actually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remain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9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certain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clue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obvious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consume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smoke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flame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fishing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storm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island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bottle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genie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magic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caterpillar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tease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trust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mirror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handsome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harmful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attract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purple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bloom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autumn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poison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octopus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heart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amazing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puzzle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fascinating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alive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ceiling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include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prison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treat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law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government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president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pumpkin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researcher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ancient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quite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30651" y="187452"/>
            <a:ext cx="2753868" cy="5654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3694" y="229349"/>
            <a:ext cx="4285741" cy="3693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23694" y="229349"/>
            <a:ext cx="4286250" cy="369570"/>
          </a:xfrm>
          <a:prstGeom prst="rect">
            <a:avLst/>
          </a:prstGeom>
          <a:ln w="9525">
            <a:solidFill>
              <a:srgbClr val="BD4A47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86155">
              <a:lnSpc>
                <a:spcPct val="100000"/>
              </a:lnSpc>
              <a:spcBef>
                <a:spcPts val="325"/>
              </a:spcBef>
            </a:pP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Book 3 </a:t>
            </a:r>
            <a:r>
              <a:rPr sz="1800" b="1" spc="-35" dirty="0">
                <a:solidFill>
                  <a:srgbClr val="FFFFFF"/>
                </a:solidFill>
                <a:latin typeface="맑은 고딕"/>
                <a:cs typeface="맑은 고딕"/>
              </a:rPr>
              <a:t>Target</a:t>
            </a:r>
            <a:r>
              <a:rPr sz="1800" b="1" spc="-2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맑은 고딕"/>
                <a:cs typeface="맑은 고딕"/>
              </a:rPr>
              <a:t>Words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8" name="object 6"/>
          <p:cNvSpPr txBox="1">
            <a:spLocks noGrp="1"/>
          </p:cNvSpPr>
          <p:nvPr>
            <p:ph type="dt" sz="half" idx="6"/>
          </p:nvPr>
        </p:nvSpPr>
        <p:spPr>
          <a:xfrm>
            <a:off x="186334" y="6547304"/>
            <a:ext cx="3166466" cy="17761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lang="en-US" spc="-10" dirty="0" smtClean="0"/>
              <a:t>Vivid Reading with Fiction &amp; Nonfiction </a:t>
            </a:r>
            <a:r>
              <a:rPr lang="en-US" spc="-10" dirty="0" smtClean="0"/>
              <a:t>Master</a:t>
            </a:r>
            <a:endParaRPr spc="-10" dirty="0"/>
          </a:p>
        </p:txBody>
      </p:sp>
      <p:graphicFrame>
        <p:nvGraphicFramePr>
          <p:cNvPr id="10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841093"/>
              </p:ext>
            </p:extLst>
          </p:nvPr>
        </p:nvGraphicFramePr>
        <p:xfrm>
          <a:off x="303655" y="752856"/>
          <a:ext cx="8459344" cy="5571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2884"/>
                <a:gridCol w="1254410"/>
                <a:gridCol w="1254410"/>
                <a:gridCol w="1254410"/>
                <a:gridCol w="1254410"/>
                <a:gridCol w="1254410"/>
                <a:gridCol w="1254410"/>
              </a:tblGrid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challenge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match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manage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2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basement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future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return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steal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jewelry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police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visit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weak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queen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palace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country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church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bow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wild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backyard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huge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attack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snap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insect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digest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7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invite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tradition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thick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fresh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Africa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provide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donate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raise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9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rich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gentleman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journey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knock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oil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healthy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kitten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perfect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prefer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daughter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wheelchair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puma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approach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lick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loudly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run away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trick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castle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fortress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protect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foreign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guard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danger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threaten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speak out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prize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necessary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plankton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suit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disappear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comfortable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gate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bridge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fancy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beneath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special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lonely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bully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idea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buddy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simple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upset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566</Words>
  <Application>Microsoft Office PowerPoint</Application>
  <PresentationFormat>화면 슬라이드 쇼(4:3)</PresentationFormat>
  <Paragraphs>475</Paragraphs>
  <Slides>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bomin</dc:creator>
  <cp:lastModifiedBy>hangyeol</cp:lastModifiedBy>
  <cp:revision>16</cp:revision>
  <dcterms:created xsi:type="dcterms:W3CDTF">2022-05-11T08:48:40Z</dcterms:created>
  <dcterms:modified xsi:type="dcterms:W3CDTF">2022-05-25T02:59:00Z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2017-07-24T00:00:00Z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2022-05-11T00:00:00Z</vt:filetime>
  </property>
</Properties>
</file>