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7556500" cy="10693400"/>
  <p:notesSz cx="7556500" cy="10693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1704" y="-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3314954"/>
            <a:ext cx="6428422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5988304"/>
            <a:ext cx="5293995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5/23/2022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5/23/2022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5/23/2022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5/23/2022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5/23/2022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904"/>
            <a:ext cx="7560564" cy="45847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8142" y="427736"/>
            <a:ext cx="6806565" cy="17109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8142" y="2459482"/>
            <a:ext cx="6806565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9944862"/>
            <a:ext cx="2420112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5/23/2022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4771564"/>
              </p:ext>
            </p:extLst>
          </p:nvPr>
        </p:nvGraphicFramePr>
        <p:xfrm>
          <a:off x="852806" y="2146300"/>
          <a:ext cx="5850889" cy="791357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04900"/>
                <a:gridCol w="4206875"/>
                <a:gridCol w="539114"/>
              </a:tblGrid>
              <a:tr h="2971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0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Lesson</a:t>
                      </a:r>
                      <a:r>
                        <a:rPr sz="1000" b="1" spc="-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Section</a:t>
                      </a:r>
                      <a:endParaRPr sz="1000" dirty="0">
                        <a:latin typeface="Arial"/>
                        <a:cs typeface="Arial"/>
                      </a:endParaRPr>
                    </a:p>
                  </a:txBody>
                  <a:tcPr marL="0" marR="0" marT="64769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3084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0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Activities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4769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3084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0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Time</a:t>
                      </a:r>
                      <a:endParaRPr sz="1000" dirty="0">
                        <a:latin typeface="Arial"/>
                        <a:cs typeface="Arial"/>
                      </a:endParaRPr>
                    </a:p>
                  </a:txBody>
                  <a:tcPr marL="0" marR="0" marT="64769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30849B"/>
                    </a:solidFill>
                  </a:tcPr>
                </a:tc>
              </a:tr>
              <a:tr h="2956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0"/>
                        </a:spcBef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Introduction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3500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- Greeting and attendance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4769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10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mins</a:t>
                      </a:r>
                    </a:p>
                  </a:txBody>
                  <a:tcPr marL="0" marR="0" marT="64769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</a:tr>
              <a:tr h="219798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Pre</a:t>
                      </a:r>
                      <a:r>
                        <a:rPr sz="1000" b="1" spc="-5" dirty="0">
                          <a:latin typeface="Cambria Math"/>
                          <a:cs typeface="Cambria Math"/>
                        </a:rPr>
                        <a:t>‐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reading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6675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ts val="1180"/>
                        </a:lnSpc>
                        <a:spcBef>
                          <a:spcPts val="525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Warm</a:t>
                      </a:r>
                      <a:r>
                        <a:rPr sz="1000" b="1" spc="-10" dirty="0">
                          <a:latin typeface="Cambria Math"/>
                          <a:cs typeface="Cambria Math"/>
                        </a:rPr>
                        <a:t>‐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up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160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have students ask questions about the</a:t>
                      </a:r>
                      <a:r>
                        <a:rPr sz="1000" spc="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pictures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 marR="78740">
                        <a:lnSpc>
                          <a:spcPts val="1140"/>
                        </a:lnSpc>
                        <a:spcBef>
                          <a:spcPts val="60"/>
                        </a:spcBef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have students look at the </a:t>
                      </a:r>
                      <a:r>
                        <a:rPr sz="1000" spc="-15" dirty="0">
                          <a:latin typeface="Arial"/>
                          <a:cs typeface="Arial"/>
                        </a:rPr>
                        <a:t>“Warm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Up” prompt question; have them think  and answer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the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question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>
                        <a:lnSpc>
                          <a:spcPts val="1095"/>
                        </a:lnSpc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New</a:t>
                      </a:r>
                      <a:r>
                        <a:rPr sz="1000" b="1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Words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 marR="208915">
                        <a:lnSpc>
                          <a:spcPts val="1150"/>
                        </a:lnSpc>
                        <a:spcBef>
                          <a:spcPts val="65"/>
                        </a:spcBef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have student listen and repeat New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Words;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have them point and say  each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word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095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practice the words a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few more</a:t>
                      </a:r>
                      <a:r>
                        <a:rPr sz="10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times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>
                        <a:lnSpc>
                          <a:spcPts val="1150"/>
                        </a:lnSpc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Find It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150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explain that there are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two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hidden words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in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the</a:t>
                      </a:r>
                      <a:r>
                        <a:rPr sz="1000" spc="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picture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 marR="248920">
                        <a:lnSpc>
                          <a:spcPts val="1150"/>
                        </a:lnSpc>
                        <a:spcBef>
                          <a:spcPts val="55"/>
                        </a:spcBef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have students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work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individually or in pairs to find and circle all these  words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>
                        <a:lnSpc>
                          <a:spcPts val="1095"/>
                        </a:lnSpc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Bonus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 Words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180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have students focus to the related</a:t>
                      </a:r>
                      <a:r>
                        <a:rPr sz="10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contents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6675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75"/>
                        </a:lnSpc>
                        <a:spcBef>
                          <a:spcPts val="509"/>
                        </a:spcBef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10</a:t>
                      </a:r>
                      <a:endParaRPr sz="1000" dirty="0">
                        <a:latin typeface="Arial"/>
                        <a:cs typeface="Arial"/>
                      </a:endParaRPr>
                    </a:p>
                    <a:p>
                      <a:pPr marL="635" algn="ctr">
                        <a:lnSpc>
                          <a:spcPts val="1175"/>
                        </a:lnSpc>
                      </a:pPr>
                      <a:r>
                        <a:rPr lang="en-US" sz="1000" dirty="0" smtClean="0">
                          <a:latin typeface="Arial"/>
                          <a:cs typeface="Arial"/>
                        </a:rPr>
                        <a:t>M</a:t>
                      </a:r>
                      <a:r>
                        <a:rPr sz="1000" dirty="0" smtClean="0">
                          <a:latin typeface="Arial"/>
                          <a:cs typeface="Arial"/>
                        </a:rPr>
                        <a:t>ins</a:t>
                      </a:r>
                      <a:endParaRPr sz="1000" dirty="0">
                        <a:latin typeface="Arial"/>
                        <a:cs typeface="Arial"/>
                      </a:endParaRPr>
                    </a:p>
                  </a:txBody>
                  <a:tcPr marL="0" marR="0" marT="64769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</a:tr>
              <a:tr h="190220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0"/>
                        </a:spcBef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Reading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3500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ts val="1180"/>
                        </a:lnSpc>
                        <a:spcBef>
                          <a:spcPts val="500"/>
                        </a:spcBef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Passage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 marR="87630">
                        <a:lnSpc>
                          <a:spcPts val="1140"/>
                        </a:lnSpc>
                        <a:spcBef>
                          <a:spcPts val="70"/>
                        </a:spcBef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listen to the audio track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for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the passage; have students track the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words 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of the passage as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they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are</a:t>
                      </a:r>
                      <a:r>
                        <a:rPr sz="10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spoken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 marR="424180">
                        <a:lnSpc>
                          <a:spcPts val="1150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listen again and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pause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the audio track after each sentence; have  students repeat after the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speaker for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pronunciation</a:t>
                      </a:r>
                      <a:r>
                        <a:rPr sz="10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practice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 marR="195580">
                        <a:lnSpc>
                          <a:spcPts val="1150"/>
                        </a:lnSpc>
                        <a:spcBef>
                          <a:spcPts val="5"/>
                        </a:spcBef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close the book and ask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students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to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explain what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they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can remember;  students </a:t>
                      </a:r>
                      <a:r>
                        <a:rPr sz="1000" spc="5" dirty="0">
                          <a:latin typeface="Arial"/>
                          <a:cs typeface="Arial"/>
                        </a:rPr>
                        <a:t>may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explain in their first language as long as the teacher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is 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able to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understand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090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in pairs, ask students to read the passage aloud to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each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other or</a:t>
                      </a:r>
                      <a:r>
                        <a:rPr sz="1000" spc="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have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 marR="431800">
                        <a:lnSpc>
                          <a:spcPts val="1150"/>
                        </a:lnSpc>
                        <a:spcBef>
                          <a:spcPts val="55"/>
                        </a:spcBef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the students read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silently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and record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their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reading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times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below the  passage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125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have students to find and point to the sight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words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in the</a:t>
                      </a:r>
                      <a:r>
                        <a:rPr sz="1000" spc="114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reading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3500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75"/>
                        </a:lnSpc>
                        <a:spcBef>
                          <a:spcPts val="509"/>
                        </a:spcBef>
                      </a:pPr>
                      <a:r>
                        <a:rPr sz="1000" spc="-10" dirty="0">
                          <a:latin typeface="Arial"/>
                          <a:cs typeface="Arial"/>
                        </a:rPr>
                        <a:t>10</a:t>
                      </a:r>
                      <a:endParaRPr sz="1000" dirty="0">
                        <a:latin typeface="Arial"/>
                        <a:cs typeface="Arial"/>
                      </a:endParaRPr>
                    </a:p>
                    <a:p>
                      <a:pPr marL="635" algn="ctr">
                        <a:lnSpc>
                          <a:spcPts val="1175"/>
                        </a:lnSpc>
                      </a:pPr>
                      <a:r>
                        <a:rPr lang="en-US" sz="1000" dirty="0" smtClean="0">
                          <a:latin typeface="Arial"/>
                          <a:cs typeface="Arial"/>
                        </a:rPr>
                        <a:t>M</a:t>
                      </a:r>
                      <a:r>
                        <a:rPr sz="1000" dirty="0" smtClean="0">
                          <a:latin typeface="Arial"/>
                          <a:cs typeface="Arial"/>
                        </a:rPr>
                        <a:t>ins</a:t>
                      </a:r>
                      <a:endParaRPr sz="1000" dirty="0">
                        <a:latin typeface="Arial"/>
                        <a:cs typeface="Arial"/>
                      </a:endParaRPr>
                    </a:p>
                  </a:txBody>
                  <a:tcPr marL="0" marR="0" marT="64769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</a:tr>
              <a:tr h="2339720">
                <a:tc>
                  <a:txBody>
                    <a:bodyPr/>
                    <a:lstStyle/>
                    <a:p>
                      <a:pPr marL="266700" marR="63500" indent="-198120">
                        <a:lnSpc>
                          <a:spcPts val="1150"/>
                        </a:lnSpc>
                        <a:spcBef>
                          <a:spcPts val="580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Com</a:t>
                      </a:r>
                      <a:r>
                        <a:rPr sz="1000" b="1" spc="5" dirty="0">
                          <a:latin typeface="Arial"/>
                          <a:cs typeface="Arial"/>
                        </a:rPr>
                        <a:t>p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r</a:t>
                      </a:r>
                      <a:r>
                        <a:rPr sz="1000" b="1" dirty="0">
                          <a:latin typeface="Arial"/>
                          <a:cs typeface="Arial"/>
                        </a:rPr>
                        <a:t>ehen</a:t>
                      </a:r>
                      <a:r>
                        <a:rPr sz="1000" b="1" spc="5" dirty="0">
                          <a:latin typeface="Arial"/>
                          <a:cs typeface="Arial"/>
                        </a:rPr>
                        <a:t>s</a:t>
                      </a:r>
                      <a:r>
                        <a:rPr sz="1000" b="1" dirty="0">
                          <a:latin typeface="Arial"/>
                          <a:cs typeface="Arial"/>
                        </a:rPr>
                        <a:t>ion  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Checking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73660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ts val="1180"/>
                        </a:lnSpc>
                        <a:spcBef>
                          <a:spcPts val="500"/>
                        </a:spcBef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Check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It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 marR="236854">
                        <a:lnSpc>
                          <a:spcPts val="1150"/>
                        </a:lnSpc>
                        <a:spcBef>
                          <a:spcPts val="60"/>
                        </a:spcBef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checks students’ comprehension of the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story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and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reinforces the new  words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095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have students complete exercises alone or in</a:t>
                      </a:r>
                      <a:r>
                        <a:rPr sz="1000" spc="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pairs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140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go through the answers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as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1000" spc="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class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>
                        <a:lnSpc>
                          <a:spcPts val="1150"/>
                        </a:lnSpc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Learn It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160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reinforce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the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new vocabulary from each</a:t>
                      </a:r>
                      <a:r>
                        <a:rPr sz="1000" spc="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unit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150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have students complete exercises alone or in</a:t>
                      </a:r>
                      <a:r>
                        <a:rPr sz="1000" spc="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pairs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140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go through the answers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as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1000" spc="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class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>
                        <a:lnSpc>
                          <a:spcPts val="1145"/>
                        </a:lnSpc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Say &amp;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Write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 It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 marR="506095">
                        <a:lnSpc>
                          <a:spcPts val="1150"/>
                        </a:lnSpc>
                        <a:spcBef>
                          <a:spcPts val="60"/>
                        </a:spcBef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provide listening and speaking practice with the new words and  sentence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pattern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100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have students look at the words and pictures; have them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write</a:t>
                      </a:r>
                      <a:r>
                        <a:rPr sz="1000" spc="9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the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>
                        <a:lnSpc>
                          <a:spcPts val="1155"/>
                        </a:lnSpc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correct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 words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175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check the answers as a</a:t>
                      </a:r>
                      <a:r>
                        <a:rPr sz="1000" spc="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class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3500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75"/>
                        </a:lnSpc>
                        <a:spcBef>
                          <a:spcPts val="509"/>
                        </a:spcBef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10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35" algn="ctr">
                        <a:lnSpc>
                          <a:spcPts val="1175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mins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4769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</a:tr>
              <a:tr h="88082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Closure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4769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ts val="1180"/>
                        </a:lnSpc>
                        <a:spcBef>
                          <a:spcPts val="509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Speaking</a:t>
                      </a:r>
                      <a:r>
                        <a:rPr sz="1000" b="1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Skills</a:t>
                      </a:r>
                      <a:endParaRPr sz="1000" dirty="0">
                        <a:latin typeface="Arial"/>
                        <a:cs typeface="Arial"/>
                      </a:endParaRPr>
                    </a:p>
                    <a:p>
                      <a:pPr marL="68580" marR="209550">
                        <a:lnSpc>
                          <a:spcPts val="1140"/>
                        </a:lnSpc>
                        <a:spcBef>
                          <a:spcPts val="70"/>
                        </a:spcBef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allow students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time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to practice the sentence patterns and new words 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they</a:t>
                      </a:r>
                      <a:r>
                        <a:rPr sz="10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learned</a:t>
                      </a:r>
                      <a:endParaRPr sz="1000" dirty="0">
                        <a:latin typeface="Arial"/>
                        <a:cs typeface="Arial"/>
                      </a:endParaRPr>
                    </a:p>
                    <a:p>
                      <a:pPr marL="68580">
                        <a:lnSpc>
                          <a:spcPts val="1095"/>
                        </a:lnSpc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Homework</a:t>
                      </a:r>
                      <a:endParaRPr sz="1000" dirty="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180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assign homework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in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the</a:t>
                      </a:r>
                      <a:r>
                        <a:rPr sz="1000" spc="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workbook</a:t>
                      </a:r>
                      <a:endParaRPr sz="1000" dirty="0">
                        <a:latin typeface="Arial"/>
                        <a:cs typeface="Arial"/>
                      </a:endParaRPr>
                    </a:p>
                  </a:txBody>
                  <a:tcPr marL="0" marR="0" marT="64769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10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mins</a:t>
                      </a:r>
                    </a:p>
                  </a:txBody>
                  <a:tcPr marL="0" marR="0" marT="66675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</a:tr>
            </a:tbl>
          </a:graphicData>
        </a:graphic>
      </p:graphicFrame>
      <p:sp>
        <p:nvSpPr>
          <p:cNvPr id="6" name="object 3"/>
          <p:cNvSpPr txBox="1"/>
          <p:nvPr/>
        </p:nvSpPr>
        <p:spPr>
          <a:xfrm>
            <a:off x="695340" y="562236"/>
            <a:ext cx="5064109" cy="9848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en-US" sz="1400" b="1" dirty="0" smtClean="0">
                <a:solidFill>
                  <a:srgbClr val="0070C0"/>
                </a:solidFill>
                <a:latin typeface="Arial"/>
                <a:cs typeface="Arial"/>
              </a:rPr>
              <a:t>Lesson Plan</a:t>
            </a:r>
            <a:r>
              <a:rPr lang="en-US" sz="1400" dirty="0">
                <a:solidFill>
                  <a:srgbClr val="0070C0"/>
                </a:solidFill>
                <a:latin typeface="Arial"/>
                <a:cs typeface="Arial"/>
              </a:rPr>
              <a:t> </a:t>
            </a:r>
            <a:r>
              <a:rPr lang="en-US" sz="1400" b="1" spc="-5" dirty="0">
                <a:latin typeface="Arial"/>
                <a:cs typeface="Arial"/>
              </a:rPr>
              <a:t>for</a:t>
            </a:r>
            <a:r>
              <a:rPr lang="en-US" sz="1400" dirty="0" smtClean="0">
                <a:solidFill>
                  <a:schemeClr val="accent1"/>
                </a:solidFill>
                <a:latin typeface="Arial"/>
                <a:cs typeface="Arial"/>
              </a:rPr>
              <a:t> </a:t>
            </a:r>
            <a:r>
              <a:rPr lang="en-US" sz="1400" b="1" spc="-5" dirty="0" smtClean="0">
                <a:solidFill>
                  <a:srgbClr val="00B050"/>
                </a:solidFill>
                <a:latin typeface="Arial"/>
                <a:cs typeface="Arial"/>
              </a:rPr>
              <a:t>Vivid Reading Plus </a:t>
            </a:r>
            <a:r>
              <a:rPr lang="en-US" sz="1400" b="1" dirty="0">
                <a:solidFill>
                  <a:srgbClr val="00B050"/>
                </a:solidFill>
                <a:latin typeface="Arial"/>
                <a:cs typeface="Arial"/>
              </a:rPr>
              <a:t>2</a:t>
            </a:r>
            <a:endParaRPr lang="en-US" sz="1400" b="1" dirty="0" smtClean="0">
              <a:solidFill>
                <a:srgbClr val="00B050"/>
              </a:solidFill>
              <a:latin typeface="Arial"/>
              <a:cs typeface="Arial"/>
            </a:endParaRPr>
          </a:p>
          <a:p>
            <a:pPr marL="12700">
              <a:lnSpc>
                <a:spcPts val="1175"/>
              </a:lnSpc>
              <a:spcBef>
                <a:spcPts val="1100"/>
              </a:spcBef>
            </a:pPr>
            <a:r>
              <a:rPr lang="en-US" sz="1000" b="1" spc="-5" dirty="0" smtClean="0">
                <a:latin typeface="Arial"/>
                <a:cs typeface="Arial"/>
              </a:rPr>
              <a:t>Class Time: </a:t>
            </a:r>
            <a:r>
              <a:rPr lang="en-US" sz="1000" spc="-5" dirty="0" smtClean="0">
                <a:latin typeface="Arial"/>
                <a:cs typeface="Arial"/>
              </a:rPr>
              <a:t>40</a:t>
            </a:r>
            <a:r>
              <a:rPr lang="en-US" sz="1000" spc="10" dirty="0" smtClean="0">
                <a:latin typeface="Arial"/>
                <a:cs typeface="Arial"/>
              </a:rPr>
              <a:t> </a:t>
            </a:r>
            <a:r>
              <a:rPr lang="en-US" sz="1000" dirty="0" smtClean="0">
                <a:latin typeface="Arial"/>
                <a:cs typeface="Arial"/>
              </a:rPr>
              <a:t>mins</a:t>
            </a:r>
          </a:p>
          <a:p>
            <a:pPr marL="12700">
              <a:lnSpc>
                <a:spcPts val="1155"/>
              </a:lnSpc>
            </a:pPr>
            <a:r>
              <a:rPr lang="en-US" sz="1000" b="1" spc="-5" dirty="0" smtClean="0">
                <a:latin typeface="Arial"/>
                <a:cs typeface="Arial"/>
              </a:rPr>
              <a:t>Unit: </a:t>
            </a:r>
            <a:r>
              <a:rPr lang="en-US" sz="1000" spc="-5" dirty="0" smtClean="0">
                <a:latin typeface="Arial"/>
                <a:cs typeface="Arial"/>
              </a:rPr>
              <a:t>Unit 1 </a:t>
            </a:r>
            <a:r>
              <a:rPr lang="en-US" sz="1000" dirty="0" smtClean="0">
                <a:latin typeface="Arial"/>
                <a:cs typeface="Arial"/>
              </a:rPr>
              <a:t>Baby </a:t>
            </a:r>
            <a:r>
              <a:rPr lang="en-US" sz="1000" spc="-5" dirty="0" smtClean="0">
                <a:latin typeface="Arial"/>
                <a:cs typeface="Arial"/>
              </a:rPr>
              <a:t>Brother</a:t>
            </a:r>
            <a:endParaRPr lang="en-US" sz="1000" dirty="0" smtClean="0">
              <a:latin typeface="Arial"/>
              <a:cs typeface="Arial"/>
            </a:endParaRPr>
          </a:p>
          <a:p>
            <a:pPr marL="12700">
              <a:lnSpc>
                <a:spcPts val="1155"/>
              </a:lnSpc>
            </a:pPr>
            <a:r>
              <a:rPr lang="en-US" sz="1000" b="1" spc="-5" dirty="0" smtClean="0">
                <a:latin typeface="Arial"/>
                <a:cs typeface="Arial"/>
              </a:rPr>
              <a:t>New </a:t>
            </a:r>
            <a:r>
              <a:rPr lang="en-US" sz="1000" b="1" spc="-10" dirty="0" smtClean="0">
                <a:latin typeface="Arial"/>
                <a:cs typeface="Arial"/>
              </a:rPr>
              <a:t>Words: </a:t>
            </a:r>
            <a:r>
              <a:rPr lang="en-US" sz="1000" spc="-5" dirty="0" smtClean="0">
                <a:latin typeface="Arial"/>
                <a:cs typeface="Arial"/>
              </a:rPr>
              <a:t>inside, </a:t>
            </a:r>
            <a:r>
              <a:rPr lang="en-US" sz="1000" spc="-20" dirty="0" smtClean="0">
                <a:latin typeface="Arial"/>
                <a:cs typeface="Arial"/>
              </a:rPr>
              <a:t>belly, </a:t>
            </a:r>
            <a:r>
              <a:rPr lang="en-US" sz="1000" spc="-5" dirty="0" smtClean="0">
                <a:latin typeface="Arial"/>
                <a:cs typeface="Arial"/>
              </a:rPr>
              <a:t>feed, </a:t>
            </a:r>
            <a:r>
              <a:rPr lang="en-US" sz="1000" spc="-15" dirty="0" smtClean="0">
                <a:latin typeface="Arial"/>
                <a:cs typeface="Arial"/>
              </a:rPr>
              <a:t>noisy, </a:t>
            </a:r>
            <a:r>
              <a:rPr lang="en-US" sz="1000" spc="-5" dirty="0" smtClean="0">
                <a:latin typeface="Arial"/>
                <a:cs typeface="Arial"/>
              </a:rPr>
              <a:t>take</a:t>
            </a:r>
            <a:r>
              <a:rPr lang="en-US" sz="1000" spc="90" dirty="0" smtClean="0">
                <a:latin typeface="Arial"/>
                <a:cs typeface="Arial"/>
              </a:rPr>
              <a:t> </a:t>
            </a:r>
            <a:r>
              <a:rPr lang="en-US" sz="1000" spc="-5" dirty="0" smtClean="0">
                <a:latin typeface="Arial"/>
                <a:cs typeface="Arial"/>
              </a:rPr>
              <a:t>care</a:t>
            </a:r>
            <a:endParaRPr lang="en-US" sz="1000" dirty="0" smtClean="0">
              <a:latin typeface="Arial"/>
              <a:cs typeface="Arial"/>
            </a:endParaRPr>
          </a:p>
          <a:p>
            <a:pPr marL="12700">
              <a:lnSpc>
                <a:spcPts val="1175"/>
              </a:lnSpc>
            </a:pPr>
            <a:r>
              <a:rPr lang="en-US" sz="1000" b="1" spc="-5" dirty="0" smtClean="0">
                <a:latin typeface="Arial"/>
                <a:cs typeface="Arial"/>
              </a:rPr>
              <a:t>Sentence Pattern: </a:t>
            </a:r>
            <a:r>
              <a:rPr lang="en-US" sz="1000" spc="-5" dirty="0" smtClean="0">
                <a:latin typeface="Arial"/>
                <a:cs typeface="Arial"/>
              </a:rPr>
              <a:t>Clauses (When Henry need to eat, Mom </a:t>
            </a:r>
            <a:r>
              <a:rPr lang="en-US" sz="1000" spc="-10" dirty="0" smtClean="0">
                <a:latin typeface="Arial"/>
                <a:cs typeface="Arial"/>
              </a:rPr>
              <a:t>lets </a:t>
            </a:r>
            <a:r>
              <a:rPr lang="en-US" sz="1000" spc="5" dirty="0" smtClean="0">
                <a:latin typeface="Arial"/>
                <a:cs typeface="Arial"/>
              </a:rPr>
              <a:t>me </a:t>
            </a:r>
            <a:r>
              <a:rPr lang="en-US" sz="1000" dirty="0" smtClean="0">
                <a:latin typeface="Arial"/>
                <a:cs typeface="Arial"/>
              </a:rPr>
              <a:t>feed</a:t>
            </a:r>
            <a:r>
              <a:rPr lang="en-US" sz="1000" spc="110" dirty="0" smtClean="0">
                <a:latin typeface="Arial"/>
                <a:cs typeface="Arial"/>
              </a:rPr>
              <a:t> </a:t>
            </a:r>
            <a:r>
              <a:rPr lang="en-US" sz="1000" dirty="0" smtClean="0">
                <a:latin typeface="Arial"/>
                <a:cs typeface="Arial"/>
              </a:rPr>
              <a:t>him.)</a:t>
            </a:r>
            <a:endParaRPr lang="en-US" sz="1000" dirty="0">
              <a:latin typeface="Arial"/>
              <a:cs typeface="Arial"/>
            </a:endParaRPr>
          </a:p>
        </p:txBody>
      </p:sp>
      <p:pic>
        <p:nvPicPr>
          <p:cNvPr id="8" name="Picture 2" descr="C:\Users\wjcom_mem003\Desktop\Vivid Reading\Vivid Reading cover (image)\VIVID READING (L3) Plus Cover2_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4849" y="444433"/>
            <a:ext cx="921123" cy="1220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382</Words>
  <Application>Microsoft Office PowerPoint</Application>
  <PresentationFormat>사용자 지정</PresentationFormat>
  <Paragraphs>57</Paragraphs>
  <Slides>1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2" baseType="lpstr">
      <vt:lpstr>Office Theme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Registered User</dc:creator>
  <cp:lastModifiedBy>hangyeol</cp:lastModifiedBy>
  <cp:revision>1</cp:revision>
  <dcterms:created xsi:type="dcterms:W3CDTF">2022-05-23T06:34:18Z</dcterms:created>
  <dcterms:modified xsi:type="dcterms:W3CDTF">2022-05-23T06:36:00Z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2017-08-11T00:00:00Z</vt:filetime>
  </property>
  <property fmtid="{D5CDD505-2E9C-101B-9397-08002B2CF9AE}" pid="3" name="Creator">
    <vt:lpwstr>Microsoft® Word 2010</vt:lpwstr>
  </property>
  <property fmtid="{D5CDD505-2E9C-101B-9397-08002B2CF9AE}" pid="4" name="LastSaved">
    <vt:filetime>2022-05-23T00:00:00Z</vt:filetime>
  </property>
</Properties>
</file>